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0" r:id="rId3"/>
    <p:sldId id="257" r:id="rId4"/>
    <p:sldId id="261" r:id="rId5"/>
    <p:sldId id="258" r:id="rId6"/>
    <p:sldId id="267" r:id="rId7"/>
    <p:sldId id="268" r:id="rId8"/>
    <p:sldId id="269" r:id="rId9"/>
    <p:sldId id="270" r:id="rId10"/>
    <p:sldId id="264" r:id="rId11"/>
    <p:sldId id="265" r:id="rId12"/>
    <p:sldId id="262" r:id="rId13"/>
    <p:sldId id="263"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FAEB2-B9A4-451E-A0BF-1B4AC602EBBE}" type="datetimeFigureOut">
              <a:rPr lang="en-AU" smtClean="0"/>
              <a:t>16/01/2017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557469-5B01-420F-BFD4-C2819EB00B7C}" type="slidenum">
              <a:rPr lang="en-AU" smtClean="0"/>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Map of mandates – Base map - CIA World Fact Book </a:t>
            </a:r>
            <a:r>
              <a:rPr lang="en-AU" sz="1200" u="sng" kern="1200" dirty="0" smtClean="0">
                <a:solidFill>
                  <a:schemeClr val="tx1"/>
                </a:solidFill>
                <a:latin typeface="+mn-lt"/>
                <a:ea typeface="+mn-ea"/>
                <a:cs typeface="+mn-cs"/>
                <a:hlinkClick r:id="rId3"/>
              </a:rPr>
              <a:t>https://www.cia.gov</a:t>
            </a:r>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FA557469-5B01-420F-BFD4-C2819EB00B7C}" type="slidenum">
              <a:rPr lang="en-AU" smtClean="0"/>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Map of Partition of Palestine – </a:t>
            </a:r>
            <a:r>
              <a:rPr lang="en-AU" sz="1200" u="sng" kern="1200" dirty="0" smtClean="0">
                <a:solidFill>
                  <a:schemeClr val="tx1"/>
                </a:solidFill>
                <a:latin typeface="+mn-lt"/>
                <a:ea typeface="+mn-ea"/>
                <a:cs typeface="+mn-cs"/>
                <a:hlinkClick r:id="rId3"/>
              </a:rPr>
              <a:t>https://commons.wikimedia.org</a:t>
            </a:r>
            <a:r>
              <a:rPr lang="en-AU" sz="1200" kern="1200" dirty="0" smtClean="0">
                <a:solidFill>
                  <a:schemeClr val="tx1"/>
                </a:solidFill>
                <a:latin typeface="+mn-lt"/>
                <a:ea typeface="+mn-ea"/>
                <a:cs typeface="+mn-cs"/>
              </a:rPr>
              <a:t>/wiki/File:PalestineAndTransjordan.png – </a:t>
            </a:r>
            <a:r>
              <a:rPr lang="en-AU" sz="1200" kern="1200" dirty="0" err="1" smtClean="0">
                <a:solidFill>
                  <a:schemeClr val="tx1"/>
                </a:solidFill>
                <a:latin typeface="+mn-lt"/>
                <a:ea typeface="+mn-ea"/>
                <a:cs typeface="+mn-cs"/>
              </a:rPr>
              <a:t>Doron</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A557469-5B01-420F-BFD4-C2819EB00B7C}" type="slidenum">
              <a:rPr lang="en-AU" smtClean="0"/>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hlinkClick r:id="rId3"/>
              </a:rPr>
              <a:t>http://laopinion2010.blogspot.com.au/p/historia-israel-y-palestina-breve.html</a:t>
            </a:r>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FA557469-5B01-420F-BFD4-C2819EB00B7C}" type="slidenum">
              <a:rPr lang="en-AU" smtClean="0"/>
              <a:t>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hlinkClick r:id="rId3"/>
              </a:rPr>
              <a:t>http://israelvoice.blog.com/2011/06/11/dispatch-from-jerusalem-lets-talk-1967</a:t>
            </a:r>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FA557469-5B01-420F-BFD4-C2819EB00B7C}" type="slidenum">
              <a:rPr lang="en-AU" smtClean="0"/>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Pre-’67 borders </a:t>
            </a:r>
            <a:r>
              <a:rPr lang="en-US" sz="1200" u="sng" kern="1200" dirty="0" smtClean="0">
                <a:solidFill>
                  <a:schemeClr val="tx1"/>
                </a:solidFill>
                <a:latin typeface="+mn-lt"/>
                <a:ea typeface="+mn-ea"/>
                <a:cs typeface="+mn-cs"/>
                <a:hlinkClick r:id="rId3"/>
              </a:rPr>
              <a:t>http://anaverageamericanpatriot.blogspot.com.au/2010/12/bolivia-recognizes-palestine-while.html</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A557469-5B01-420F-BFD4-C2819EB00B7C}" type="slidenum">
              <a:rPr lang="en-AU" smtClean="0"/>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Joshua’s conquest - </a:t>
            </a:r>
            <a:r>
              <a:rPr lang="en-US" sz="1200" u="sng" kern="1200" dirty="0" smtClean="0">
                <a:solidFill>
                  <a:schemeClr val="tx1"/>
                </a:solidFill>
                <a:latin typeface="+mn-lt"/>
                <a:ea typeface="+mn-ea"/>
                <a:cs typeface="+mn-cs"/>
                <a:hlinkClick r:id="rId3"/>
              </a:rPr>
              <a:t>http://www.jesuswalk.com/joshua/6_possessing.htm</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A557469-5B01-420F-BFD4-C2819EB00B7C}" type="slidenum">
              <a:rPr lang="en-AU" smtClean="0"/>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n-ea"/>
                <a:cs typeface="+mn-cs"/>
              </a:rPr>
              <a:t>Archbold</a:t>
            </a:r>
            <a:r>
              <a:rPr lang="en-US" sz="1200" kern="1200" dirty="0" smtClean="0">
                <a:solidFill>
                  <a:schemeClr val="tx1"/>
                </a:solidFill>
                <a:latin typeface="+mn-lt"/>
                <a:ea typeface="+mn-ea"/>
                <a:cs typeface="+mn-cs"/>
              </a:rPr>
              <a:t>, N., </a:t>
            </a:r>
            <a:r>
              <a:rPr lang="en-US" sz="1200" i="1" kern="1200" dirty="0" smtClean="0">
                <a:solidFill>
                  <a:schemeClr val="tx1"/>
                </a:solidFill>
                <a:latin typeface="+mn-lt"/>
                <a:ea typeface="+mn-ea"/>
                <a:cs typeface="+mn-cs"/>
              </a:rPr>
              <a:t>The Mountains of Israel</a:t>
            </a:r>
            <a:r>
              <a:rPr lang="en-US" sz="1200" kern="1200" dirty="0" smtClean="0">
                <a:solidFill>
                  <a:schemeClr val="tx1"/>
                </a:solidFill>
                <a:latin typeface="+mn-lt"/>
                <a:ea typeface="+mn-ea"/>
                <a:cs typeface="+mn-cs"/>
              </a:rPr>
              <a:t>, Phoebe’s Song Pub, 1993, Page 3</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A557469-5B01-420F-BFD4-C2819EB00B7C}" type="slidenum">
              <a:rPr lang="en-AU" smtClean="0"/>
              <a:t>9</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Hen and chicks </a:t>
            </a:r>
            <a:r>
              <a:rPr lang="en-AU" sz="1200" u="sng" kern="1200" dirty="0" smtClean="0">
                <a:solidFill>
                  <a:schemeClr val="tx1"/>
                </a:solidFill>
                <a:latin typeface="+mn-lt"/>
                <a:ea typeface="+mn-ea"/>
                <a:cs typeface="+mn-cs"/>
                <a:hlinkClick r:id="rId3"/>
              </a:rPr>
              <a:t>http://www.christcenteredmall.com/stores/art/swindle/i-would-gather-thee-as-a-hen-gathereth-her-chicks.htm</a:t>
            </a:r>
            <a:endParaRPr lang="en-AU" dirty="0"/>
          </a:p>
        </p:txBody>
      </p:sp>
      <p:sp>
        <p:nvSpPr>
          <p:cNvPr id="4" name="Slide Number Placeholder 3"/>
          <p:cNvSpPr>
            <a:spLocks noGrp="1"/>
          </p:cNvSpPr>
          <p:nvPr>
            <p:ph type="sldNum" sz="quarter" idx="10"/>
          </p:nvPr>
        </p:nvSpPr>
        <p:spPr/>
        <p:txBody>
          <a:bodyPr/>
          <a:lstStyle/>
          <a:p>
            <a:fld id="{FA557469-5B01-420F-BFD4-C2819EB00B7C}" type="slidenum">
              <a:rPr lang="en-AU" smtClean="0"/>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17" name="Footer Placeholder 16"/>
          <p:cNvSpPr>
            <a:spLocks noGrp="1"/>
          </p:cNvSpPr>
          <p:nvPr>
            <p:ph type="ftr" sz="quarter" idx="11"/>
          </p:nvPr>
        </p:nvSpPr>
        <p:spPr/>
        <p:txBody>
          <a:bodyPr/>
          <a:lstStyle/>
          <a:p>
            <a:endParaRPr lang="en-AU"/>
          </a:p>
        </p:txBody>
      </p:sp>
      <p:sp>
        <p:nvSpPr>
          <p:cNvPr id="29" name="Slide Number Placeholder 28"/>
          <p:cNvSpPr>
            <a:spLocks noGrp="1"/>
          </p:cNvSpPr>
          <p:nvPr>
            <p:ph type="sldNum" sz="quarter" idx="12"/>
          </p:nvPr>
        </p:nvSpPr>
        <p:spPr/>
        <p:txBody>
          <a:bodyPr/>
          <a:lstStyle/>
          <a:p>
            <a:fld id="{DC34E771-E529-47B6-9A33-E3F220491A88}" type="slidenum">
              <a:rPr lang="en-AU" smtClean="0"/>
              <a:pPr/>
              <a:t>‹#›</a:t>
            </a:fld>
            <a:endParaRPr lang="en-AU"/>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7924800" y="6416675"/>
            <a:ext cx="762000" cy="365125"/>
          </a:xfrm>
        </p:spPr>
        <p:txBody>
          <a:bodyPr/>
          <a:lstStyle/>
          <a:p>
            <a:fld id="{DC34E771-E529-47B6-9A33-E3F220491A88}"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4EF48C-56DF-42DB-AC7B-DF59651A1A26}" type="datetimeFigureOut">
              <a:rPr lang="en-AU" smtClean="0"/>
              <a:pPr/>
              <a:t>16/01/2017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C34E771-E529-47B6-9A33-E3F220491A88}"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54EF48C-56DF-42DB-AC7B-DF59651A1A26}" type="datetimeFigureOut">
              <a:rPr lang="en-AU" smtClean="0"/>
              <a:pPr/>
              <a:t>16/01/2017</a:t>
            </a:fld>
            <a:endParaRPr lang="en-A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A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C34E771-E529-47B6-9A33-E3F220491A88}" type="slidenum">
              <a:rPr lang="en-AU" smtClean="0"/>
              <a:pPr/>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jb\Documents\Ang Share Folder\Anzac booklet\Pics for book\ch 10 post war ME.png"/>
          <p:cNvPicPr/>
          <p:nvPr/>
        </p:nvPicPr>
        <p:blipFill>
          <a:blip r:embed="rId3" cstate="print"/>
          <a:srcRect/>
          <a:stretch>
            <a:fillRect/>
          </a:stretch>
        </p:blipFill>
        <p:spPr bwMode="auto">
          <a:xfrm>
            <a:off x="899592" y="764704"/>
            <a:ext cx="6984776" cy="5733256"/>
          </a:xfrm>
          <a:prstGeom prst="rect">
            <a:avLst/>
          </a:prstGeom>
          <a:noFill/>
          <a:ln w="9525">
            <a:noFill/>
            <a:miter lim="800000"/>
            <a:headEnd/>
            <a:tailEnd/>
          </a:ln>
        </p:spPr>
      </p:pic>
      <p:sp>
        <p:nvSpPr>
          <p:cNvPr id="8" name="TextBox 7"/>
          <p:cNvSpPr txBox="1"/>
          <p:nvPr/>
        </p:nvSpPr>
        <p:spPr>
          <a:xfrm>
            <a:off x="0" y="0"/>
            <a:ext cx="9144000" cy="707886"/>
          </a:xfrm>
          <a:prstGeom prst="rect">
            <a:avLst/>
          </a:prstGeom>
          <a:noFill/>
        </p:spPr>
        <p:txBody>
          <a:bodyPr wrap="square" rtlCol="0">
            <a:spAutoFit/>
          </a:bodyPr>
          <a:lstStyle/>
          <a:p>
            <a:r>
              <a:rPr lang="en-AU" sz="4000" b="1" dirty="0" smtClean="0">
                <a:solidFill>
                  <a:srgbClr val="FFC000"/>
                </a:solidFill>
              </a:rPr>
              <a:t>How the Middle East was partitioned</a:t>
            </a:r>
            <a:endParaRPr lang="en-AU" sz="4000" b="1"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800" dirty="0" smtClean="0">
                <a:solidFill>
                  <a:srgbClr val="FFC000"/>
                </a:solidFill>
              </a:rPr>
              <a:t>Ezekiel 36:23-27 NLT</a:t>
            </a:r>
            <a:endParaRPr lang="en-AU" sz="4800" dirty="0">
              <a:solidFill>
                <a:srgbClr val="FFC000"/>
              </a:solidFill>
            </a:endParaRPr>
          </a:p>
        </p:txBody>
      </p:sp>
      <p:sp>
        <p:nvSpPr>
          <p:cNvPr id="3" name="Content Placeholder 2"/>
          <p:cNvSpPr>
            <a:spLocks noGrp="1"/>
          </p:cNvSpPr>
          <p:nvPr>
            <p:ph idx="1"/>
          </p:nvPr>
        </p:nvSpPr>
        <p:spPr/>
        <p:txBody>
          <a:bodyPr>
            <a:normAutofit fontScale="92500" lnSpcReduction="10000"/>
          </a:bodyPr>
          <a:lstStyle/>
          <a:p>
            <a:pPr>
              <a:buNone/>
            </a:pPr>
            <a:r>
              <a:rPr lang="en-AU" sz="4400" dirty="0" smtClean="0"/>
              <a:t>   </a:t>
            </a:r>
            <a:r>
              <a:rPr lang="en-AU" sz="4400" b="1" dirty="0" smtClean="0"/>
              <a:t>I will reveal my holiness through you before their very eyes, says the Sovereign </a:t>
            </a:r>
            <a:r>
              <a:rPr lang="en-AU" sz="4400" b="1" cap="small" dirty="0" smtClean="0"/>
              <a:t>Lord</a:t>
            </a:r>
            <a:r>
              <a:rPr lang="en-AU" sz="4400" b="1" dirty="0" smtClean="0"/>
              <a:t>, then the nations will know that I am the </a:t>
            </a:r>
            <a:r>
              <a:rPr lang="en-AU" sz="4400" b="1" cap="small" dirty="0" smtClean="0"/>
              <a:t>Lord</a:t>
            </a:r>
            <a:r>
              <a:rPr lang="en-AU" sz="4400" b="1" dirty="0" smtClean="0"/>
              <a:t>. </a:t>
            </a:r>
            <a:r>
              <a:rPr lang="en-AU" sz="4400" b="1" baseline="30000" dirty="0" smtClean="0"/>
              <a:t>24 </a:t>
            </a:r>
            <a:r>
              <a:rPr lang="en-AU" sz="4400" b="1" dirty="0" smtClean="0"/>
              <a:t>For I will gather you up from all the nations and bring you home again to your land.</a:t>
            </a:r>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6"/>
          </a:xfrm>
        </p:spPr>
        <p:txBody>
          <a:bodyPr>
            <a:normAutofit fontScale="92500"/>
          </a:bodyPr>
          <a:lstStyle/>
          <a:p>
            <a:pPr>
              <a:buNone/>
            </a:pPr>
            <a:r>
              <a:rPr lang="en-AU" sz="4000" dirty="0" smtClean="0"/>
              <a:t>   </a:t>
            </a:r>
            <a:r>
              <a:rPr lang="en-AU" sz="4000" b="1" dirty="0" smtClean="0"/>
              <a:t>Then I will sprinkle clean water on you, and you will be clean.... </a:t>
            </a:r>
            <a:r>
              <a:rPr lang="en-AU" sz="4000" b="1" baseline="30000" dirty="0" smtClean="0"/>
              <a:t>26 </a:t>
            </a:r>
            <a:r>
              <a:rPr lang="en-AU" sz="4000" b="1" dirty="0" smtClean="0"/>
              <a:t>And I will give you a new heart, and I will put a new spirit in you. I will take out your stony, stubborn heart and give you a tender, responsive heart. </a:t>
            </a:r>
            <a:r>
              <a:rPr lang="en-AU" sz="4000" b="1" baseline="30000" dirty="0" smtClean="0"/>
              <a:t> </a:t>
            </a:r>
            <a:r>
              <a:rPr lang="en-AU" sz="4000" b="1" dirty="0" smtClean="0"/>
              <a:t>And I will put my Spirit in you so that you will follow my decrees and be careful to obey my regulations.</a:t>
            </a:r>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800" dirty="0" smtClean="0">
                <a:solidFill>
                  <a:srgbClr val="FFC000"/>
                </a:solidFill>
              </a:rPr>
              <a:t>Luke 21:23b-24 NLT</a:t>
            </a:r>
            <a:endParaRPr lang="en-AU" sz="4800" dirty="0">
              <a:solidFill>
                <a:srgbClr val="FFC000"/>
              </a:solidFill>
            </a:endParaRPr>
          </a:p>
        </p:txBody>
      </p:sp>
      <p:sp>
        <p:nvSpPr>
          <p:cNvPr id="3" name="Content Placeholder 2"/>
          <p:cNvSpPr>
            <a:spLocks noGrp="1"/>
          </p:cNvSpPr>
          <p:nvPr>
            <p:ph idx="1"/>
          </p:nvPr>
        </p:nvSpPr>
        <p:spPr>
          <a:xfrm>
            <a:off x="457200" y="1340768"/>
            <a:ext cx="8229600" cy="4968592"/>
          </a:xfrm>
        </p:spPr>
        <p:txBody>
          <a:bodyPr>
            <a:noAutofit/>
          </a:bodyPr>
          <a:lstStyle/>
          <a:p>
            <a:pPr>
              <a:buNone/>
            </a:pPr>
            <a:r>
              <a:rPr lang="en-AU" sz="3600" b="1" dirty="0" smtClean="0"/>
              <a:t>    For there will be disaster in the land and great anger against this people. </a:t>
            </a:r>
            <a:r>
              <a:rPr lang="en-AU" sz="3600" b="1" baseline="30000" dirty="0" smtClean="0"/>
              <a:t>24 </a:t>
            </a:r>
            <a:r>
              <a:rPr lang="en-AU" sz="3600" b="1" dirty="0" smtClean="0"/>
              <a:t>They will be killed by the sword or sent away as captives to all the nations of the world. And Jerusalem will be trampled down by the Gentiles UNTIL the period of the Gentiles comes to an end.</a:t>
            </a:r>
            <a:endParaRPr lang="en-AU"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n-gathers-chicks.jpg"/>
          <p:cNvPicPr>
            <a:picLocks noChangeAspect="1"/>
          </p:cNvPicPr>
          <p:nvPr/>
        </p:nvPicPr>
        <p:blipFill>
          <a:blip r:embed="rId3" cstate="print"/>
          <a:stretch>
            <a:fillRect/>
          </a:stretch>
        </p:blipFill>
        <p:spPr>
          <a:xfrm>
            <a:off x="827584" y="1412776"/>
            <a:ext cx="7776863" cy="4968552"/>
          </a:xfrm>
          <a:prstGeom prst="rect">
            <a:avLst/>
          </a:prstGeom>
        </p:spPr>
      </p:pic>
      <p:sp>
        <p:nvSpPr>
          <p:cNvPr id="2" name="Title 1"/>
          <p:cNvSpPr>
            <a:spLocks noGrp="1"/>
          </p:cNvSpPr>
          <p:nvPr>
            <p:ph type="title"/>
          </p:nvPr>
        </p:nvSpPr>
        <p:spPr/>
        <p:txBody>
          <a:bodyPr>
            <a:normAutofit/>
          </a:bodyPr>
          <a:lstStyle/>
          <a:p>
            <a:r>
              <a:rPr lang="en-AU" sz="4800" dirty="0" smtClean="0">
                <a:solidFill>
                  <a:srgbClr val="FFC000"/>
                </a:solidFill>
              </a:rPr>
              <a:t>Matthew 23:37-39 NLT</a:t>
            </a:r>
            <a:endParaRPr lang="en-AU" sz="4800" dirty="0">
              <a:solidFill>
                <a:srgbClr val="FFC000"/>
              </a:solidFill>
            </a:endParaRPr>
          </a:p>
        </p:txBody>
      </p:sp>
      <p:sp>
        <p:nvSpPr>
          <p:cNvPr id="3" name="Content Placeholder 2"/>
          <p:cNvSpPr>
            <a:spLocks noGrp="1"/>
          </p:cNvSpPr>
          <p:nvPr>
            <p:ph idx="1"/>
          </p:nvPr>
        </p:nvSpPr>
        <p:spPr>
          <a:xfrm>
            <a:off x="457200" y="1340768"/>
            <a:ext cx="8229600" cy="4968592"/>
          </a:xfrm>
        </p:spPr>
        <p:txBody>
          <a:bodyPr>
            <a:noAutofit/>
          </a:bodyPr>
          <a:lstStyle/>
          <a:p>
            <a:pPr>
              <a:buNone/>
            </a:pPr>
            <a:r>
              <a:rPr lang="en-AU" sz="3600" dirty="0" smtClean="0"/>
              <a:t>   </a:t>
            </a:r>
            <a:r>
              <a:rPr lang="en-AU" sz="3600" b="1" dirty="0" smtClean="0"/>
              <a:t>O Jerusalem...how often I have wanted to gather your children together...your house is abandoned and desolate. </a:t>
            </a:r>
            <a:r>
              <a:rPr lang="en-AU" sz="3600" b="1" baseline="30000" dirty="0" smtClean="0"/>
              <a:t> </a:t>
            </a:r>
            <a:r>
              <a:rPr lang="en-AU" sz="3600" b="1" dirty="0" smtClean="0"/>
              <a:t>For I tell you this, you will never see me again UNTIL you say, ‘Blessings on the one who comes in the name of the </a:t>
            </a:r>
            <a:r>
              <a:rPr lang="en-AU" sz="3600" b="1" cap="small" dirty="0" smtClean="0"/>
              <a:t>Lord</a:t>
            </a:r>
            <a:r>
              <a:rPr lang="en-AU" sz="3600" b="1" dirty="0" smtClean="0"/>
              <a:t>! (Hebrew expression means ‘Welcome’)</a:t>
            </a:r>
            <a:endParaRPr lang="en-AU" sz="3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FFC000"/>
                </a:solidFill>
              </a:rPr>
              <a:t>Significance of the ANZAC contribution to the campaign</a:t>
            </a:r>
            <a:endParaRPr lang="en-AU" dirty="0">
              <a:solidFill>
                <a:srgbClr val="FFC000"/>
              </a:solidFill>
            </a:endParaRPr>
          </a:p>
        </p:txBody>
      </p:sp>
      <p:sp>
        <p:nvSpPr>
          <p:cNvPr id="3" name="Content Placeholder 2"/>
          <p:cNvSpPr>
            <a:spLocks noGrp="1"/>
          </p:cNvSpPr>
          <p:nvPr>
            <p:ph idx="1"/>
          </p:nvPr>
        </p:nvSpPr>
        <p:spPr/>
        <p:txBody>
          <a:bodyPr>
            <a:noAutofit/>
          </a:bodyPr>
          <a:lstStyle/>
          <a:p>
            <a:r>
              <a:rPr lang="en-AU" sz="3600" b="1" dirty="0" smtClean="0"/>
              <a:t>The Allied forces caused an Empire to fall &amp; 6 nations to be born. ANZACs often at the forefront.</a:t>
            </a:r>
          </a:p>
          <a:p>
            <a:r>
              <a:rPr lang="en-AU" sz="3600" b="1" dirty="0" smtClean="0"/>
              <a:t>The ANZACs put Australia and New Zealand on the world map</a:t>
            </a:r>
          </a:p>
          <a:p>
            <a:r>
              <a:rPr lang="en-AU" sz="3600" b="1" dirty="0" smtClean="0"/>
              <a:t>They created the ANZAC legend</a:t>
            </a:r>
          </a:p>
          <a:p>
            <a:r>
              <a:rPr lang="en-AU" sz="3600" b="1" dirty="0" smtClean="0"/>
              <a:t>They advanced the fulfilment of Biblical prophecy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400" dirty="0" smtClean="0">
                <a:solidFill>
                  <a:srgbClr val="FFC000"/>
                </a:solidFill>
              </a:rPr>
              <a:t>League of Nations Mandate – Ratified July1922 San Remo</a:t>
            </a:r>
            <a:endParaRPr lang="en-AU" sz="4400" dirty="0">
              <a:solidFill>
                <a:srgbClr val="FFC000"/>
              </a:solidFill>
            </a:endParaRPr>
          </a:p>
        </p:txBody>
      </p:sp>
      <p:sp>
        <p:nvSpPr>
          <p:cNvPr id="3" name="Content Placeholder 2"/>
          <p:cNvSpPr>
            <a:spLocks noGrp="1"/>
          </p:cNvSpPr>
          <p:nvPr>
            <p:ph idx="1"/>
          </p:nvPr>
        </p:nvSpPr>
        <p:spPr/>
        <p:txBody>
          <a:bodyPr>
            <a:normAutofit/>
          </a:bodyPr>
          <a:lstStyle/>
          <a:p>
            <a:r>
              <a:rPr lang="en-AU" sz="4800" dirty="0" smtClean="0"/>
              <a:t>France – Syria (Syria and Lebanon</a:t>
            </a:r>
          </a:p>
          <a:p>
            <a:r>
              <a:rPr lang="en-AU" sz="4800" dirty="0" smtClean="0"/>
              <a:t>Britain  - Mesopotamia (Iraq) and Palestine (Jordan and Israel)</a:t>
            </a:r>
            <a:endParaRPr lang="en-AU"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b\Documents\Ang Share Folder\Anzac booklet\Pics for book\ch 10 PalestineAndTransjordan2.png"/>
          <p:cNvPicPr/>
          <p:nvPr/>
        </p:nvPicPr>
        <p:blipFill>
          <a:blip r:embed="rId3" cstate="print"/>
          <a:srcRect/>
          <a:stretch>
            <a:fillRect/>
          </a:stretch>
        </p:blipFill>
        <p:spPr bwMode="auto">
          <a:xfrm>
            <a:off x="827584" y="908720"/>
            <a:ext cx="7488832" cy="5544616"/>
          </a:xfrm>
          <a:prstGeom prst="rect">
            <a:avLst/>
          </a:prstGeom>
          <a:noFill/>
          <a:ln w="9525">
            <a:noFill/>
            <a:miter lim="800000"/>
            <a:headEnd/>
            <a:tailEnd/>
          </a:ln>
        </p:spPr>
      </p:pic>
      <p:sp>
        <p:nvSpPr>
          <p:cNvPr id="5" name="TextBox 4"/>
          <p:cNvSpPr txBox="1"/>
          <p:nvPr/>
        </p:nvSpPr>
        <p:spPr>
          <a:xfrm>
            <a:off x="755576" y="0"/>
            <a:ext cx="7992888" cy="646331"/>
          </a:xfrm>
          <a:prstGeom prst="rect">
            <a:avLst/>
          </a:prstGeom>
          <a:noFill/>
        </p:spPr>
        <p:txBody>
          <a:bodyPr wrap="square" rtlCol="0">
            <a:spAutoFit/>
          </a:bodyPr>
          <a:lstStyle/>
          <a:p>
            <a:pPr algn="ctr"/>
            <a:r>
              <a:rPr lang="en-AU" sz="3600" b="1" dirty="0" smtClean="0">
                <a:solidFill>
                  <a:srgbClr val="FFC000"/>
                </a:solidFill>
              </a:rPr>
              <a:t>British Mandate over Palestine</a:t>
            </a:r>
            <a:endParaRPr lang="en-AU" sz="3600" b="1"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400" dirty="0" smtClean="0">
                <a:solidFill>
                  <a:srgbClr val="FFC000"/>
                </a:solidFill>
              </a:rPr>
              <a:t>How Palestine was divided</a:t>
            </a:r>
            <a:endParaRPr lang="en-AU" sz="4400" dirty="0">
              <a:solidFill>
                <a:srgbClr val="FFC000"/>
              </a:solidFill>
            </a:endParaRPr>
          </a:p>
        </p:txBody>
      </p:sp>
      <p:sp>
        <p:nvSpPr>
          <p:cNvPr id="3" name="Content Placeholder 2"/>
          <p:cNvSpPr>
            <a:spLocks noGrp="1"/>
          </p:cNvSpPr>
          <p:nvPr>
            <p:ph idx="1"/>
          </p:nvPr>
        </p:nvSpPr>
        <p:spPr/>
        <p:txBody>
          <a:bodyPr>
            <a:normAutofit fontScale="92500"/>
          </a:bodyPr>
          <a:lstStyle/>
          <a:p>
            <a:r>
              <a:rPr lang="en-AU" sz="4800" dirty="0" smtClean="0"/>
              <a:t>Arabs – 77%  - Land East of the Jordan River (38,000 square miles). Became Jordan</a:t>
            </a:r>
          </a:p>
          <a:p>
            <a:r>
              <a:rPr lang="en-AU" sz="4800" dirty="0" smtClean="0"/>
              <a:t>Jews – 23% - Land West of the Jordan River (8,000 square miles). Became Israel</a:t>
            </a:r>
            <a:endParaRPr lang="en-AU"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Israel War of Independence 1914"/>
          <p:cNvPicPr/>
          <p:nvPr/>
        </p:nvPicPr>
        <p:blipFill>
          <a:blip r:embed="rId3" cstate="print"/>
          <a:srcRect/>
          <a:stretch>
            <a:fillRect/>
          </a:stretch>
        </p:blipFill>
        <p:spPr bwMode="auto">
          <a:xfrm>
            <a:off x="4572000" y="0"/>
            <a:ext cx="4572000" cy="6858000"/>
          </a:xfrm>
          <a:prstGeom prst="rect">
            <a:avLst/>
          </a:prstGeom>
          <a:noFill/>
          <a:ln w="9525">
            <a:noFill/>
            <a:miter lim="800000"/>
            <a:headEnd/>
            <a:tailEnd/>
          </a:ln>
        </p:spPr>
      </p:pic>
      <p:sp>
        <p:nvSpPr>
          <p:cNvPr id="5" name="TextBox 4"/>
          <p:cNvSpPr txBox="1"/>
          <p:nvPr/>
        </p:nvSpPr>
        <p:spPr>
          <a:xfrm>
            <a:off x="0" y="0"/>
            <a:ext cx="4067944" cy="6186309"/>
          </a:xfrm>
          <a:prstGeom prst="rect">
            <a:avLst/>
          </a:prstGeom>
          <a:noFill/>
        </p:spPr>
        <p:txBody>
          <a:bodyPr wrap="square" rtlCol="0">
            <a:spAutoFit/>
          </a:bodyPr>
          <a:lstStyle/>
          <a:p>
            <a:r>
              <a:rPr lang="en-AU" sz="4400" b="1" dirty="0" smtClean="0"/>
              <a:t>UN Partition Plan 1947  </a:t>
            </a:r>
          </a:p>
          <a:p>
            <a:endParaRPr lang="en-AU" sz="4400" b="1" dirty="0"/>
          </a:p>
          <a:p>
            <a:pPr>
              <a:buFont typeface="Arial" pitchFamily="34" charset="0"/>
              <a:buChar char="•"/>
            </a:pPr>
            <a:r>
              <a:rPr lang="en-AU" sz="4400" b="1" dirty="0" smtClean="0"/>
              <a:t>Accepted by Jews</a:t>
            </a:r>
          </a:p>
          <a:p>
            <a:endParaRPr lang="en-AU" sz="4400" b="1" dirty="0" smtClean="0"/>
          </a:p>
          <a:p>
            <a:pPr>
              <a:buFont typeface="Arial" pitchFamily="34" charset="0"/>
              <a:buChar char="•"/>
            </a:pPr>
            <a:r>
              <a:rPr lang="en-AU" sz="4400" b="1" dirty="0" smtClean="0"/>
              <a:t>Rejected by all Arab countries</a:t>
            </a:r>
            <a:endParaRPr lang="en-AU" sz="4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1949-1967 boundaries</a:t>
            </a:r>
            <a:endParaRPr lang="en-AU" dirty="0"/>
          </a:p>
        </p:txBody>
      </p:sp>
      <p:pic>
        <p:nvPicPr>
          <p:cNvPr id="3" name="Picture 2" descr="C:\Users\Jill\Documents\Share File\Anzac booklet\Schools material\Schools pics\Israel Jordan West Bank.jpg"/>
          <p:cNvPicPr/>
          <p:nvPr/>
        </p:nvPicPr>
        <p:blipFill>
          <a:blip r:embed="rId3" cstate="print"/>
          <a:srcRect/>
          <a:stretch>
            <a:fillRect/>
          </a:stretch>
        </p:blipFill>
        <p:spPr bwMode="auto">
          <a:xfrm>
            <a:off x="1547664" y="1700808"/>
            <a:ext cx="5832648" cy="489654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Jill\Documents\Share File\Anzac booklet\Schools material\Schools pics\borders and distances West Bank.gif"/>
          <p:cNvPicPr/>
          <p:nvPr/>
        </p:nvPicPr>
        <p:blipFill>
          <a:blip r:embed="rId3" cstate="print"/>
          <a:srcRect/>
          <a:stretch>
            <a:fillRect/>
          </a:stretch>
        </p:blipFill>
        <p:spPr bwMode="auto">
          <a:xfrm>
            <a:off x="611560" y="0"/>
            <a:ext cx="4968552" cy="6858000"/>
          </a:xfrm>
          <a:prstGeom prst="rect">
            <a:avLst/>
          </a:prstGeom>
          <a:noFill/>
          <a:ln w="9525">
            <a:noFill/>
            <a:miter lim="800000"/>
            <a:headEnd/>
            <a:tailEnd/>
          </a:ln>
        </p:spPr>
      </p:pic>
      <p:sp>
        <p:nvSpPr>
          <p:cNvPr id="4" name="TextBox 3"/>
          <p:cNvSpPr txBox="1"/>
          <p:nvPr/>
        </p:nvSpPr>
        <p:spPr>
          <a:xfrm>
            <a:off x="5940152" y="2492896"/>
            <a:ext cx="2304256" cy="1569660"/>
          </a:xfrm>
          <a:prstGeom prst="rect">
            <a:avLst/>
          </a:prstGeom>
          <a:noFill/>
        </p:spPr>
        <p:txBody>
          <a:bodyPr wrap="square" rtlCol="0">
            <a:spAutoFit/>
          </a:bodyPr>
          <a:lstStyle/>
          <a:p>
            <a:r>
              <a:rPr lang="en-AU" sz="3200" dirty="0" smtClean="0"/>
              <a:t>Map showing distances</a:t>
            </a:r>
            <a:endParaRPr lang="en-AU"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area conquered by Joshua"/>
          <p:cNvPicPr/>
          <p:nvPr/>
        </p:nvPicPr>
        <p:blipFill>
          <a:blip r:embed="rId3" cstate="print"/>
          <a:srcRect/>
          <a:stretch>
            <a:fillRect/>
          </a:stretch>
        </p:blipFill>
        <p:spPr bwMode="auto">
          <a:xfrm>
            <a:off x="1547664" y="0"/>
            <a:ext cx="5256584" cy="6858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Jill\Documents\Share File\Anzac booklet\Pics for book\ch 10 Mtn of Israel Page 3.jpg"/>
          <p:cNvPicPr/>
          <p:nvPr/>
        </p:nvPicPr>
        <p:blipFill>
          <a:blip r:embed="rId3" cstate="print"/>
          <a:srcRect/>
          <a:stretch>
            <a:fillRect/>
          </a:stretch>
        </p:blipFill>
        <p:spPr bwMode="auto">
          <a:xfrm>
            <a:off x="3419872" y="0"/>
            <a:ext cx="5256584" cy="6858000"/>
          </a:xfrm>
          <a:prstGeom prst="rect">
            <a:avLst/>
          </a:prstGeom>
          <a:noFill/>
          <a:ln w="9525">
            <a:noFill/>
            <a:miter lim="800000"/>
            <a:headEnd/>
            <a:tailEnd/>
          </a:ln>
        </p:spPr>
      </p:pic>
      <p:sp>
        <p:nvSpPr>
          <p:cNvPr id="3" name="TextBox 2"/>
          <p:cNvSpPr txBox="1"/>
          <p:nvPr/>
        </p:nvSpPr>
        <p:spPr>
          <a:xfrm>
            <a:off x="395536" y="764704"/>
            <a:ext cx="2664296" cy="5016758"/>
          </a:xfrm>
          <a:prstGeom prst="rect">
            <a:avLst/>
          </a:prstGeom>
          <a:noFill/>
        </p:spPr>
        <p:txBody>
          <a:bodyPr wrap="square" rtlCol="0">
            <a:spAutoFit/>
          </a:bodyPr>
          <a:lstStyle/>
          <a:p>
            <a:r>
              <a:rPr lang="en-AU" sz="3200" b="1" dirty="0" smtClean="0"/>
              <a:t>The Mountains of Israel</a:t>
            </a:r>
          </a:p>
          <a:p>
            <a:endParaRPr lang="en-AU" sz="3200" b="1" dirty="0" smtClean="0"/>
          </a:p>
          <a:p>
            <a:r>
              <a:rPr lang="en-AU" sz="3200" b="1" dirty="0" smtClean="0"/>
              <a:t>The West Bank</a:t>
            </a:r>
          </a:p>
          <a:p>
            <a:endParaRPr lang="en-AU" sz="3200" b="1" dirty="0" smtClean="0"/>
          </a:p>
          <a:p>
            <a:r>
              <a:rPr lang="en-AU" sz="3200" b="1" dirty="0" smtClean="0"/>
              <a:t>And the biblical cities</a:t>
            </a:r>
            <a:endParaRPr lang="en-AU" sz="32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1528</TotalTime>
  <Words>327</Words>
  <Application>Microsoft Office PowerPoint</Application>
  <PresentationFormat>On-screen Show (4:3)</PresentationFormat>
  <Paragraphs>48</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Slide 1</vt:lpstr>
      <vt:lpstr>League of Nations Mandate – Ratified July1922 San Remo</vt:lpstr>
      <vt:lpstr>Slide 3</vt:lpstr>
      <vt:lpstr>How Palestine was divided</vt:lpstr>
      <vt:lpstr>Slide 5</vt:lpstr>
      <vt:lpstr>1949-1967 boundaries</vt:lpstr>
      <vt:lpstr>Slide 7</vt:lpstr>
      <vt:lpstr>Slide 8</vt:lpstr>
      <vt:lpstr>Slide 9</vt:lpstr>
      <vt:lpstr>Ezekiel 36:23-27 NLT</vt:lpstr>
      <vt:lpstr>Slide 11</vt:lpstr>
      <vt:lpstr>Luke 21:23b-24 NLT</vt:lpstr>
      <vt:lpstr>Matthew 23:37-39 NLT</vt:lpstr>
      <vt:lpstr>Significance of the ANZAC contribution to the campaign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dc:creator>
  <cp:lastModifiedBy>Jill</cp:lastModifiedBy>
  <cp:revision>8</cp:revision>
  <dcterms:created xsi:type="dcterms:W3CDTF">2016-12-15T06:20:05Z</dcterms:created>
  <dcterms:modified xsi:type="dcterms:W3CDTF">2017-01-16T11:14:56Z</dcterms:modified>
</cp:coreProperties>
</file>