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53C69-8A8B-4F17-AC14-1E8E828F9D87}" type="datetimeFigureOut">
              <a:rPr lang="en-AU" smtClean="0"/>
              <a:pPr/>
              <a:t>14/02/2017</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1181A1-5668-474A-8CDF-BE82D5BABF97}"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5elementsrpo.com/2012/11/nature-of-strategies-and-strategic-management/"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awm.gov.au/collection/G01289/"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awm.gov.au/encyclopedia/gallipoli/drip_rifl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telegraph.co.uk/history/world-war-one/inside-first-world-war/part-ten/10863689/why-first-world-war-letters-censored.html"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folegattiadvocacia.com.br/css/an-old-envelope"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awm.gov.au/collection/A02684/"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awm.gov.au/collection/B02667/"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dreamstime.com/royalty-free-stock-image-vision-strategy-plan-text-d-red-blue-green-arrows-image29799516"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u="sng" kern="1200" dirty="0" smtClean="0">
                <a:solidFill>
                  <a:schemeClr val="tx1"/>
                </a:solidFill>
                <a:latin typeface="+mn-lt"/>
                <a:ea typeface="+mn-ea"/>
                <a:cs typeface="+mn-cs"/>
                <a:hlinkClick r:id="rId3"/>
              </a:rPr>
              <a:t>http://www.5elementsrpo.com/2012/11/nature-of-strategies-and-strategic-management/</a:t>
            </a:r>
            <a:endParaRPr lang="en-AU" sz="1200" kern="1200"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811181A1-5668-474A-8CDF-BE82D5BABF97}" type="slidenum">
              <a:rPr lang="en-AU" smtClean="0"/>
              <a:pPr/>
              <a:t>1</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Australian War Memorial </a:t>
            </a:r>
            <a:r>
              <a:rPr lang="en-AU" sz="1200" u="sng" kern="1200" dirty="0" smtClean="0">
                <a:solidFill>
                  <a:schemeClr val="tx1"/>
                </a:solidFill>
                <a:latin typeface="+mn-lt"/>
                <a:ea typeface="+mn-ea"/>
                <a:cs typeface="+mn-cs"/>
                <a:hlinkClick r:id="rId3"/>
              </a:rPr>
              <a:t>https://www.awm.gov.au/collection/G01289/</a:t>
            </a:r>
            <a:r>
              <a:rPr lang="en-AU" sz="1200" kern="1200" dirty="0" smtClean="0">
                <a:solidFill>
                  <a:schemeClr val="tx1"/>
                </a:solidFill>
                <a:latin typeface="+mn-lt"/>
                <a:ea typeface="+mn-ea"/>
                <a:cs typeface="+mn-cs"/>
              </a:rPr>
              <a:t>, Photo by Charles Bean, Dec 17, 1915. </a:t>
            </a:r>
          </a:p>
          <a:p>
            <a:endParaRPr lang="en-AU" dirty="0"/>
          </a:p>
        </p:txBody>
      </p:sp>
      <p:sp>
        <p:nvSpPr>
          <p:cNvPr id="4" name="Slide Number Placeholder 3"/>
          <p:cNvSpPr>
            <a:spLocks noGrp="1"/>
          </p:cNvSpPr>
          <p:nvPr>
            <p:ph type="sldNum" sz="quarter" idx="10"/>
          </p:nvPr>
        </p:nvSpPr>
        <p:spPr/>
        <p:txBody>
          <a:bodyPr/>
          <a:lstStyle/>
          <a:p>
            <a:fld id="{811181A1-5668-474A-8CDF-BE82D5BABF97}" type="slidenum">
              <a:rPr lang="en-AU" smtClean="0"/>
              <a:pPr/>
              <a:t>2</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u="sng" kern="1200" dirty="0" smtClean="0">
                <a:solidFill>
                  <a:schemeClr val="tx1"/>
                </a:solidFill>
                <a:latin typeface="+mn-lt"/>
                <a:ea typeface="+mn-ea"/>
                <a:cs typeface="+mn-cs"/>
                <a:hlinkClick r:id="rId3"/>
              </a:rPr>
              <a:t>https://www.awm.gov.au/encyclopedia/gallipoli/drip_rifle/</a:t>
            </a:r>
            <a:r>
              <a:rPr lang="en-AU" sz="1200" kern="1200" dirty="0" smtClean="0">
                <a:solidFill>
                  <a:schemeClr val="tx1"/>
                </a:solidFill>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811181A1-5668-474A-8CDF-BE82D5BABF97}"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Letter – Imperial War Museum </a:t>
            </a:r>
            <a:r>
              <a:rPr lang="en-AU" sz="1200" u="sng" kern="1200" dirty="0" smtClean="0">
                <a:solidFill>
                  <a:schemeClr val="tx1"/>
                </a:solidFill>
                <a:latin typeface="+mn-lt"/>
                <a:ea typeface="+mn-ea"/>
                <a:cs typeface="+mn-cs"/>
                <a:hlinkClick r:id="rId3"/>
              </a:rPr>
              <a:t>http://www.telegraph.co.uk/history/world-war-one/inside-first-world-war/part-ten/10863689/why-first-world-war-letters-censored.html</a:t>
            </a:r>
            <a:r>
              <a:rPr lang="en-AU" sz="1200" kern="1200" dirty="0" smtClean="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u="sng" kern="1200" dirty="0" smtClean="0">
                <a:solidFill>
                  <a:schemeClr val="tx1"/>
                </a:solidFill>
                <a:latin typeface="+mn-lt"/>
                <a:ea typeface="+mn-ea"/>
                <a:cs typeface="+mn-cs"/>
                <a:hlinkClick r:id="rId4"/>
              </a:rPr>
              <a:t>http://folegattiadvocacia.com.br/css/an-old-envelope</a:t>
            </a:r>
            <a:r>
              <a:rPr lang="en-AU" sz="1200" kern="1200" dirty="0" smtClean="0">
                <a:solidFill>
                  <a:schemeClr val="tx1"/>
                </a:solidFill>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811181A1-5668-474A-8CDF-BE82D5BABF97}"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Disputed picture of the charge at Beersheba (or re-enactment) – Australian War memorial </a:t>
            </a:r>
            <a:r>
              <a:rPr lang="en-AU" sz="1200" u="sng" kern="1200" dirty="0" smtClean="0">
                <a:solidFill>
                  <a:schemeClr val="tx1"/>
                </a:solidFill>
                <a:latin typeface="+mn-lt"/>
                <a:ea typeface="+mn-ea"/>
                <a:cs typeface="+mn-cs"/>
                <a:hlinkClick r:id="rId3"/>
              </a:rPr>
              <a:t>https://www.awm.gov.au/collection/A02684/</a:t>
            </a:r>
            <a:r>
              <a:rPr lang="en-AU" sz="1200" kern="1200" dirty="0" smtClean="0">
                <a:solidFill>
                  <a:schemeClr val="tx1"/>
                </a:solidFill>
                <a:latin typeface="+mn-lt"/>
                <a:ea typeface="+mn-ea"/>
                <a:cs typeface="+mn-cs"/>
              </a:rPr>
              <a:t>. It was probably taken when two regiments of the 4th Brigade, Australian Light Horse, re-enacted the charge for the official photographer Frank Hurley, at </a:t>
            </a:r>
            <a:r>
              <a:rPr lang="en-AU" sz="1200" kern="1200" dirty="0" err="1" smtClean="0">
                <a:solidFill>
                  <a:schemeClr val="tx1"/>
                </a:solidFill>
                <a:latin typeface="+mn-lt"/>
                <a:ea typeface="+mn-ea"/>
                <a:cs typeface="+mn-cs"/>
              </a:rPr>
              <a:t>Belah</a:t>
            </a:r>
            <a:r>
              <a:rPr lang="en-AU" sz="1200" kern="1200" dirty="0" smtClean="0">
                <a:solidFill>
                  <a:schemeClr val="tx1"/>
                </a:solidFill>
                <a:latin typeface="+mn-lt"/>
                <a:ea typeface="+mn-ea"/>
                <a:cs typeface="+mn-cs"/>
              </a:rPr>
              <a:t> on 7 February 1918.</a:t>
            </a:r>
          </a:p>
          <a:p>
            <a:endParaRPr lang="en-AU" dirty="0"/>
          </a:p>
        </p:txBody>
      </p:sp>
      <p:sp>
        <p:nvSpPr>
          <p:cNvPr id="4" name="Slide Number Placeholder 3"/>
          <p:cNvSpPr>
            <a:spLocks noGrp="1"/>
          </p:cNvSpPr>
          <p:nvPr>
            <p:ph type="sldNum" sz="quarter" idx="10"/>
          </p:nvPr>
        </p:nvSpPr>
        <p:spPr/>
        <p:txBody>
          <a:bodyPr/>
          <a:lstStyle/>
          <a:p>
            <a:fld id="{811181A1-5668-474A-8CDF-BE82D5BABF97}"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AU" sz="1200" kern="1200" dirty="0" smtClean="0">
                <a:solidFill>
                  <a:schemeClr val="tx1"/>
                </a:solidFill>
                <a:latin typeface="+mn-lt"/>
                <a:ea typeface="+mn-ea"/>
                <a:cs typeface="+mn-cs"/>
              </a:rPr>
              <a:t>Dummy horses used to fool German aircraft – Australian War Memorial </a:t>
            </a:r>
          </a:p>
          <a:p>
            <a:r>
              <a:rPr lang="en-AU" sz="1200" u="sng" kern="1200" dirty="0" smtClean="0">
                <a:solidFill>
                  <a:schemeClr val="tx1"/>
                </a:solidFill>
                <a:latin typeface="+mn-lt"/>
                <a:ea typeface="+mn-ea"/>
                <a:cs typeface="+mn-cs"/>
                <a:hlinkClick r:id="rId3"/>
              </a:rPr>
              <a:t>https://www.awm.gov.au/collection/B02667/</a:t>
            </a:r>
            <a:r>
              <a:rPr lang="en-AU" sz="1200" kern="1200" dirty="0" smtClean="0">
                <a:solidFill>
                  <a:schemeClr val="tx1"/>
                </a:solidFill>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811181A1-5668-474A-8CDF-BE82D5BABF97}" type="slidenum">
              <a:rPr lang="en-AU" smtClean="0"/>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u="sng" kern="1200" smtClean="0">
                <a:solidFill>
                  <a:schemeClr val="tx1"/>
                </a:solidFill>
                <a:latin typeface="+mn-lt"/>
                <a:ea typeface="+mn-ea"/>
                <a:cs typeface="+mn-cs"/>
                <a:hlinkClick r:id="rId3"/>
              </a:rPr>
              <a:t>https://www.dreamstime.com/royalty-free-stock-image-vision-strategy-plan-text-d-red-blue-green-arrows-image29799516</a:t>
            </a:r>
            <a:r>
              <a:rPr lang="en-AU" sz="1200" kern="1200" smtClean="0">
                <a:solidFill>
                  <a:schemeClr val="tx1"/>
                </a:solidFill>
                <a:latin typeface="+mn-lt"/>
                <a:ea typeface="+mn-ea"/>
                <a:cs typeface="+mn-cs"/>
              </a:rPr>
              <a:t> </a:t>
            </a:r>
          </a:p>
          <a:p>
            <a:endParaRPr lang="en-AU"/>
          </a:p>
        </p:txBody>
      </p:sp>
      <p:sp>
        <p:nvSpPr>
          <p:cNvPr id="4" name="Slide Number Placeholder 3"/>
          <p:cNvSpPr>
            <a:spLocks noGrp="1"/>
          </p:cNvSpPr>
          <p:nvPr>
            <p:ph type="sldNum" sz="quarter" idx="10"/>
          </p:nvPr>
        </p:nvSpPr>
        <p:spPr/>
        <p:txBody>
          <a:bodyPr/>
          <a:lstStyle/>
          <a:p>
            <a:fld id="{811181A1-5668-474A-8CDF-BE82D5BABF97}" type="slidenum">
              <a:rPr lang="en-AU" smtClean="0"/>
              <a:pPr/>
              <a:t>7</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7638801-BC80-4F7B-8518-F2A5005EB96F}" type="datetimeFigureOut">
              <a:rPr lang="en-AU" smtClean="0"/>
              <a:pPr/>
              <a:t>14/02/2017</a:t>
            </a:fld>
            <a:endParaRPr lang="en-AU"/>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AU"/>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7F0F4C9-C316-4AFA-9EE9-2C0C842BBC09}"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638801-BC80-4F7B-8518-F2A5005EB96F}" type="datetimeFigureOut">
              <a:rPr lang="en-AU" smtClean="0"/>
              <a:pPr/>
              <a:t>14/02/2017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7F0F4C9-C316-4AFA-9EE9-2C0C842BBC09}"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7638801-BC80-4F7B-8518-F2A5005EB96F}" type="datetimeFigureOut">
              <a:rPr lang="en-AU" smtClean="0"/>
              <a:pPr/>
              <a:t>14/02/2017</a:t>
            </a:fld>
            <a:endParaRPr lang="en-AU"/>
          </a:p>
        </p:txBody>
      </p:sp>
      <p:sp>
        <p:nvSpPr>
          <p:cNvPr id="5" name="Footer Placeholder 4"/>
          <p:cNvSpPr>
            <a:spLocks noGrp="1"/>
          </p:cNvSpPr>
          <p:nvPr>
            <p:ph type="ftr" sz="quarter" idx="11"/>
          </p:nvPr>
        </p:nvSpPr>
        <p:spPr>
          <a:xfrm>
            <a:off x="457201" y="6248207"/>
            <a:ext cx="5573483" cy="365125"/>
          </a:xfrm>
        </p:spPr>
        <p:txBody>
          <a:bodyPr/>
          <a:lstStyle/>
          <a:p>
            <a:endParaRPr lang="en-AU"/>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7F0F4C9-C316-4AFA-9EE9-2C0C842BBC09}"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7638801-BC80-4F7B-8518-F2A5005EB96F}" type="datetimeFigureOut">
              <a:rPr lang="en-AU" smtClean="0"/>
              <a:pPr/>
              <a:t>14/02/2017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7F0F4C9-C316-4AFA-9EE9-2C0C842BBC09}" type="slidenum">
              <a:rPr lang="en-AU" smtClean="0"/>
              <a:pPr/>
              <a:t>‹#›</a:t>
            </a:fld>
            <a:endParaRPr lang="en-AU"/>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7638801-BC80-4F7B-8518-F2A5005EB96F}" type="datetimeFigureOut">
              <a:rPr lang="en-AU" smtClean="0"/>
              <a:pPr/>
              <a:t>14/02/2017</a:t>
            </a:fld>
            <a:endParaRPr lang="en-AU"/>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7F0F4C9-C316-4AFA-9EE9-2C0C842BBC09}" type="slidenum">
              <a:rPr lang="en-AU" smtClean="0"/>
              <a:pPr/>
              <a:t>‹#›</a:t>
            </a:fld>
            <a:endParaRPr lang="en-AU"/>
          </a:p>
        </p:txBody>
      </p:sp>
      <p:sp>
        <p:nvSpPr>
          <p:cNvPr id="14" name="Footer Placeholder 13"/>
          <p:cNvSpPr>
            <a:spLocks noGrp="1"/>
          </p:cNvSpPr>
          <p:nvPr>
            <p:ph type="ftr" sz="quarter" idx="12"/>
          </p:nvPr>
        </p:nvSpPr>
        <p:spPr/>
        <p:txBody>
          <a:bodyPr/>
          <a:lstStyle/>
          <a:p>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7638801-BC80-4F7B-8518-F2A5005EB96F}" type="datetimeFigureOut">
              <a:rPr lang="en-AU" smtClean="0"/>
              <a:pPr/>
              <a:t>14/02/2017</a:t>
            </a:fld>
            <a:endParaRPr lang="en-AU"/>
          </a:p>
        </p:txBody>
      </p:sp>
      <p:sp>
        <p:nvSpPr>
          <p:cNvPr id="10" name="Slide Number Placeholder 9"/>
          <p:cNvSpPr>
            <a:spLocks noGrp="1"/>
          </p:cNvSpPr>
          <p:nvPr>
            <p:ph type="sldNum" sz="quarter" idx="16"/>
          </p:nvPr>
        </p:nvSpPr>
        <p:spPr/>
        <p:txBody>
          <a:bodyPr rtlCol="0"/>
          <a:lstStyle/>
          <a:p>
            <a:fld id="{47F0F4C9-C316-4AFA-9EE9-2C0C842BBC09}" type="slidenum">
              <a:rPr lang="en-AU" smtClean="0"/>
              <a:pPr/>
              <a:t>‹#›</a:t>
            </a:fld>
            <a:endParaRPr lang="en-AU"/>
          </a:p>
        </p:txBody>
      </p:sp>
      <p:sp>
        <p:nvSpPr>
          <p:cNvPr id="12" name="Footer Placeholder 11"/>
          <p:cNvSpPr>
            <a:spLocks noGrp="1"/>
          </p:cNvSpPr>
          <p:nvPr>
            <p:ph type="ftr" sz="quarter" idx="17"/>
          </p:nvPr>
        </p:nvSpPr>
        <p:spPr/>
        <p:txBody>
          <a:bodyPr rtlCol="0"/>
          <a:lstStyle/>
          <a:p>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7638801-BC80-4F7B-8518-F2A5005EB96F}" type="datetimeFigureOut">
              <a:rPr lang="en-AU" smtClean="0"/>
              <a:pPr/>
              <a:t>14/02/2017</a:t>
            </a:fld>
            <a:endParaRPr lang="en-AU"/>
          </a:p>
        </p:txBody>
      </p:sp>
      <p:sp>
        <p:nvSpPr>
          <p:cNvPr id="12" name="Slide Number Placeholder 11"/>
          <p:cNvSpPr>
            <a:spLocks noGrp="1"/>
          </p:cNvSpPr>
          <p:nvPr>
            <p:ph type="sldNum" sz="quarter" idx="16"/>
          </p:nvPr>
        </p:nvSpPr>
        <p:spPr/>
        <p:txBody>
          <a:bodyPr rtlCol="0"/>
          <a:lstStyle/>
          <a:p>
            <a:fld id="{47F0F4C9-C316-4AFA-9EE9-2C0C842BBC09}" type="slidenum">
              <a:rPr lang="en-AU" smtClean="0"/>
              <a:pPr/>
              <a:t>‹#›</a:t>
            </a:fld>
            <a:endParaRPr lang="en-AU"/>
          </a:p>
        </p:txBody>
      </p:sp>
      <p:sp>
        <p:nvSpPr>
          <p:cNvPr id="14" name="Footer Placeholder 13"/>
          <p:cNvSpPr>
            <a:spLocks noGrp="1"/>
          </p:cNvSpPr>
          <p:nvPr>
            <p:ph type="ftr" sz="quarter" idx="17"/>
          </p:nvPr>
        </p:nvSpPr>
        <p:spPr/>
        <p:txBody>
          <a:bodyPr rtlCol="0"/>
          <a:lstStyle/>
          <a:p>
            <a:endParaRPr lang="en-AU"/>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7638801-BC80-4F7B-8518-F2A5005EB96F}" type="datetimeFigureOut">
              <a:rPr lang="en-AU" smtClean="0"/>
              <a:pPr/>
              <a:t>14/02/2017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7F0F4C9-C316-4AFA-9EE9-2C0C842BBC09}"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38801-BC80-4F7B-8518-F2A5005EB96F}" type="datetimeFigureOut">
              <a:rPr lang="en-AU" smtClean="0"/>
              <a:pPr/>
              <a:t>14/02/2017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7F0F4C9-C316-4AFA-9EE9-2C0C842BBC09}"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7638801-BC80-4F7B-8518-F2A5005EB96F}" type="datetimeFigureOut">
              <a:rPr lang="en-AU" smtClean="0"/>
              <a:pPr/>
              <a:t>14/02/2017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7F0F4C9-C316-4AFA-9EE9-2C0C842BBC09}" type="slidenum">
              <a:rPr lang="en-AU" smtClean="0"/>
              <a:pPr/>
              <a:t>‹#›</a:t>
            </a:fld>
            <a:endParaRPr lang="en-AU"/>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7638801-BC80-4F7B-8518-F2A5005EB96F}" type="datetimeFigureOut">
              <a:rPr lang="en-AU" smtClean="0"/>
              <a:pPr/>
              <a:t>14/02/2017</a:t>
            </a:fld>
            <a:endParaRPr lang="en-AU"/>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7F0F4C9-C316-4AFA-9EE9-2C0C842BBC09}" type="slidenum">
              <a:rPr lang="en-AU" smtClean="0"/>
              <a:pPr/>
              <a:t>‹#›</a:t>
            </a:fld>
            <a:endParaRPr lang="en-AU"/>
          </a:p>
        </p:txBody>
      </p:sp>
      <p:sp>
        <p:nvSpPr>
          <p:cNvPr id="14" name="Footer Placeholder 13"/>
          <p:cNvSpPr>
            <a:spLocks noGrp="1"/>
          </p:cNvSpPr>
          <p:nvPr>
            <p:ph type="ftr" sz="quarter" idx="12"/>
          </p:nvPr>
        </p:nvSpPr>
        <p:spPr>
          <a:xfrm>
            <a:off x="1600200" y="6248206"/>
            <a:ext cx="4572000" cy="365125"/>
          </a:xfrm>
        </p:spPr>
        <p:txBody>
          <a:bodyPr rtlCol="0"/>
          <a:lstStyle/>
          <a:p>
            <a:endParaRPr lang="en-AU"/>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7638801-BC80-4F7B-8518-F2A5005EB96F}" type="datetimeFigureOut">
              <a:rPr lang="en-AU" smtClean="0"/>
              <a:pPr/>
              <a:t>14/02/2017</a:t>
            </a:fld>
            <a:endParaRPr lang="en-AU"/>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AU"/>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7F0F4C9-C316-4AFA-9EE9-2C0C842BBC09}"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ing.com/images/search?q=strategies+chess&amp;view=detailv2&amp;&amp;id=54070820FD3A738EDDB58BA8EF4BE12B0E5D8E95&amp;selectedIndex=30&amp;ccid=TNeQpwcf&amp;simid=607989279600477431&amp;thid=OIP.M4cd790a7071f39a8f1bc0bb4c945270cH0"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bing.com/images/search?q=World+War+1+Letters+Home+british+in+envelope&amp;view=detailv2&amp;&amp;id=F962692568197A9C77CFFA025A441B7D50471516&amp;selectedIndex=166&amp;ccid=Ya4m6jAO&amp;simid=607994794345301358&amp;thid=OIP.M61ae26ea300edbe25370a0b83fd85723o0"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hyperlink" Target="https://www.bing.com/images/search?q=World+War+1+Letters+Home+british+in+envelope&amp;view=detailv2&amp;&amp;id=4FF04C0E4EF0C510A1B702D6E00A9A3723F5951E&amp;selectedIndex=103&amp;ccid=hfQAUVfB&amp;simid=607990271740021565&amp;thid=OIP.M85f4005157c1a7692d9ca5b84b24d8fao0" TargetMode="Externa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AU" b="1" dirty="0" smtClean="0">
                <a:solidFill>
                  <a:schemeClr val="accent2"/>
                </a:solidFill>
              </a:rPr>
              <a:t>Strategy in War</a:t>
            </a:r>
            <a:endParaRPr lang="en-AU" b="1" dirty="0">
              <a:solidFill>
                <a:schemeClr val="accent2"/>
              </a:solidFill>
            </a:endParaRPr>
          </a:p>
        </p:txBody>
      </p:sp>
      <p:pic>
        <p:nvPicPr>
          <p:cNvPr id="23554" name="Picture 2" descr="https://tse1.mm.bing.net/th?&amp;id=OIP.M4cd790a7071f39a8f1bc0bb4c945270cH0&amp;w=299&amp;h=200&amp;c=0&amp;pid=1.9&amp;rs=0&amp;p=0&amp;r=0">
            <a:hlinkClick r:id="rId3" tooltip="View image details"/>
          </p:cNvPr>
          <p:cNvPicPr>
            <a:picLocks noChangeAspect="1" noChangeArrowheads="1"/>
          </p:cNvPicPr>
          <p:nvPr/>
        </p:nvPicPr>
        <p:blipFill>
          <a:blip r:embed="rId4" cstate="print"/>
          <a:srcRect/>
          <a:stretch>
            <a:fillRect/>
          </a:stretch>
        </p:blipFill>
        <p:spPr bwMode="auto">
          <a:xfrm>
            <a:off x="1547664" y="2060848"/>
            <a:ext cx="5813205" cy="388843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chemeClr val="accent2"/>
                </a:solidFill>
              </a:rPr>
              <a:t>Diversion tactics</a:t>
            </a:r>
            <a:endParaRPr lang="en-AU" b="1" dirty="0">
              <a:solidFill>
                <a:schemeClr val="accent2"/>
              </a:solidFill>
            </a:endParaRPr>
          </a:p>
        </p:txBody>
      </p:sp>
      <p:pic>
        <p:nvPicPr>
          <p:cNvPr id="3" name="Picture 2" descr="A game of cricket was played on Shell Green in an attempt to distract the Turks from the imminent departure of allied troops. Major George Macarthur Onslow of the Light Horse in batting, is being ..."/>
          <p:cNvPicPr/>
          <p:nvPr/>
        </p:nvPicPr>
        <p:blipFill>
          <a:blip r:embed="rId3" cstate="print"/>
          <a:srcRect/>
          <a:stretch>
            <a:fillRect/>
          </a:stretch>
        </p:blipFill>
        <p:spPr bwMode="auto">
          <a:xfrm>
            <a:off x="755576" y="1844824"/>
            <a:ext cx="4608511" cy="4104456"/>
          </a:xfrm>
          <a:prstGeom prst="rect">
            <a:avLst/>
          </a:prstGeom>
          <a:noFill/>
          <a:ln w="9525">
            <a:noFill/>
            <a:miter lim="800000"/>
            <a:headEnd/>
            <a:tailEnd/>
          </a:ln>
        </p:spPr>
      </p:pic>
      <p:sp>
        <p:nvSpPr>
          <p:cNvPr id="4" name="TextBox 3"/>
          <p:cNvSpPr txBox="1"/>
          <p:nvPr/>
        </p:nvSpPr>
        <p:spPr>
          <a:xfrm>
            <a:off x="5796136" y="2204864"/>
            <a:ext cx="3024336" cy="2554545"/>
          </a:xfrm>
          <a:prstGeom prst="rect">
            <a:avLst/>
          </a:prstGeom>
          <a:noFill/>
        </p:spPr>
        <p:txBody>
          <a:bodyPr wrap="square" rtlCol="0">
            <a:spAutoFit/>
          </a:bodyPr>
          <a:lstStyle/>
          <a:p>
            <a:r>
              <a:rPr lang="en-AU" sz="3200" dirty="0" smtClean="0">
                <a:solidFill>
                  <a:srgbClr val="0070C0"/>
                </a:solidFill>
              </a:rPr>
              <a:t>A cricket match was played as the troops prepared to leave Gallipoli</a:t>
            </a:r>
            <a:endParaRPr lang="en-AU" sz="3200"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chemeClr val="accent2"/>
                </a:solidFill>
              </a:rPr>
              <a:t>The drip or ‘pop off’ rifle</a:t>
            </a:r>
            <a:endParaRPr lang="en-AU" b="1" dirty="0">
              <a:solidFill>
                <a:schemeClr val="accent2"/>
              </a:solidFill>
            </a:endParaRPr>
          </a:p>
        </p:txBody>
      </p:sp>
      <p:pic>
        <p:nvPicPr>
          <p:cNvPr id="3" name="Picture 2" descr="Drip rifle at Gallipoli Peninsula"/>
          <p:cNvPicPr/>
          <p:nvPr/>
        </p:nvPicPr>
        <p:blipFill>
          <a:blip r:embed="rId3" cstate="print"/>
          <a:srcRect/>
          <a:stretch>
            <a:fillRect/>
          </a:stretch>
        </p:blipFill>
        <p:spPr bwMode="auto">
          <a:xfrm>
            <a:off x="3995936" y="2132856"/>
            <a:ext cx="4320480" cy="3960440"/>
          </a:xfrm>
          <a:prstGeom prst="rect">
            <a:avLst/>
          </a:prstGeom>
          <a:noFill/>
          <a:ln w="9525">
            <a:noFill/>
            <a:miter lim="800000"/>
            <a:headEnd/>
            <a:tailEnd/>
          </a:ln>
        </p:spPr>
      </p:pic>
      <p:sp>
        <p:nvSpPr>
          <p:cNvPr id="4" name="TextBox 3"/>
          <p:cNvSpPr txBox="1"/>
          <p:nvPr/>
        </p:nvSpPr>
        <p:spPr>
          <a:xfrm>
            <a:off x="179512" y="2132856"/>
            <a:ext cx="3456383" cy="3785652"/>
          </a:xfrm>
          <a:prstGeom prst="rect">
            <a:avLst/>
          </a:prstGeom>
          <a:noFill/>
        </p:spPr>
        <p:txBody>
          <a:bodyPr wrap="square" rtlCol="0">
            <a:spAutoFit/>
          </a:bodyPr>
          <a:lstStyle/>
          <a:p>
            <a:r>
              <a:rPr lang="en-AU" sz="4000" dirty="0" smtClean="0">
                <a:solidFill>
                  <a:srgbClr val="0070C0"/>
                </a:solidFill>
              </a:rPr>
              <a:t>The rifle, triggered by dripping water  continued to fire after the troops had left</a:t>
            </a:r>
            <a:endParaRPr lang="en-AU" sz="4000"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chemeClr val="accent2"/>
                </a:solidFill>
              </a:rPr>
              <a:t>Letter dropped</a:t>
            </a:r>
            <a:endParaRPr lang="en-AU" b="1" dirty="0">
              <a:solidFill>
                <a:schemeClr val="accent2"/>
              </a:solidFill>
            </a:endParaRPr>
          </a:p>
        </p:txBody>
      </p:sp>
      <p:pic>
        <p:nvPicPr>
          <p:cNvPr id="29698" name="Picture 2" descr="https://tse1.mm.bing.net/th?&amp;id=OIP.M61ae26ea300edbe25370a0b83fd85723o0&amp;w=299&amp;h=187&amp;c=0&amp;pid=1.9&amp;rs=0&amp;p=0&amp;r=0">
            <a:hlinkClick r:id="rId3" tooltip="View image details"/>
          </p:cNvPr>
          <p:cNvPicPr>
            <a:picLocks noChangeAspect="1" noChangeArrowheads="1"/>
          </p:cNvPicPr>
          <p:nvPr/>
        </p:nvPicPr>
        <p:blipFill>
          <a:blip r:embed="rId4" cstate="print"/>
          <a:srcRect/>
          <a:stretch>
            <a:fillRect/>
          </a:stretch>
        </p:blipFill>
        <p:spPr bwMode="auto">
          <a:xfrm>
            <a:off x="251520" y="3284984"/>
            <a:ext cx="5296243" cy="3312368"/>
          </a:xfrm>
          <a:prstGeom prst="rect">
            <a:avLst/>
          </a:prstGeom>
          <a:noFill/>
        </p:spPr>
      </p:pic>
      <p:pic>
        <p:nvPicPr>
          <p:cNvPr id="29700" name="Picture 4" descr="https://tse1.mm.bing.net/th?&amp;id=OIP.M85f4005157c1a7692d9ca5b84b24d8fao0&amp;w=299&amp;h=241&amp;c=0&amp;pid=1.9&amp;rs=0&amp;p=0&amp;r=0">
            <a:hlinkClick r:id="rId5" tooltip="View image details"/>
          </p:cNvPr>
          <p:cNvPicPr>
            <a:picLocks noChangeAspect="1" noChangeArrowheads="1"/>
          </p:cNvPicPr>
          <p:nvPr/>
        </p:nvPicPr>
        <p:blipFill>
          <a:blip r:embed="rId6" cstate="print"/>
          <a:srcRect/>
          <a:stretch>
            <a:fillRect/>
          </a:stretch>
        </p:blipFill>
        <p:spPr bwMode="auto">
          <a:xfrm>
            <a:off x="5724128" y="1772816"/>
            <a:ext cx="2847975" cy="2295526"/>
          </a:xfrm>
          <a:prstGeom prst="rect">
            <a:avLst/>
          </a:prstGeom>
          <a:noFill/>
        </p:spPr>
      </p:pic>
      <p:sp>
        <p:nvSpPr>
          <p:cNvPr id="5" name="TextBox 4"/>
          <p:cNvSpPr txBox="1"/>
          <p:nvPr/>
        </p:nvSpPr>
        <p:spPr>
          <a:xfrm>
            <a:off x="539552" y="1988840"/>
            <a:ext cx="4248472" cy="1077218"/>
          </a:xfrm>
          <a:prstGeom prst="rect">
            <a:avLst/>
          </a:prstGeom>
          <a:noFill/>
        </p:spPr>
        <p:txBody>
          <a:bodyPr wrap="square" rtlCol="0">
            <a:spAutoFit/>
          </a:bodyPr>
          <a:lstStyle/>
          <a:p>
            <a:r>
              <a:rPr lang="en-AU" sz="3200" dirty="0" smtClean="0">
                <a:solidFill>
                  <a:srgbClr val="0070C0"/>
                </a:solidFill>
              </a:rPr>
              <a:t>Beersheba impossible due to lack of water</a:t>
            </a:r>
            <a:endParaRPr lang="en-AU" sz="3200" dirty="0">
              <a:solidFill>
                <a:srgbClr val="0070C0"/>
              </a:solidFill>
            </a:endParaRPr>
          </a:p>
        </p:txBody>
      </p:sp>
      <p:sp>
        <p:nvSpPr>
          <p:cNvPr id="6" name="TextBox 5"/>
          <p:cNvSpPr txBox="1"/>
          <p:nvPr/>
        </p:nvSpPr>
        <p:spPr>
          <a:xfrm>
            <a:off x="6156176" y="4653136"/>
            <a:ext cx="2232248" cy="1569660"/>
          </a:xfrm>
          <a:prstGeom prst="rect">
            <a:avLst/>
          </a:prstGeom>
          <a:noFill/>
        </p:spPr>
        <p:txBody>
          <a:bodyPr wrap="square" rtlCol="0">
            <a:spAutoFit/>
          </a:bodyPr>
          <a:lstStyle/>
          <a:p>
            <a:r>
              <a:rPr lang="en-AU" sz="3200" dirty="0" smtClean="0">
                <a:solidFill>
                  <a:srgbClr val="0070C0"/>
                </a:solidFill>
              </a:rPr>
              <a:t>Next attack has to be at Gaza again</a:t>
            </a:r>
            <a:endParaRPr lang="en-AU" sz="3200"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chemeClr val="accent2"/>
                </a:solidFill>
              </a:rPr>
              <a:t>Surprise – charge!</a:t>
            </a:r>
            <a:endParaRPr lang="en-AU" b="1" dirty="0">
              <a:solidFill>
                <a:schemeClr val="accent2"/>
              </a:solidFill>
            </a:endParaRPr>
          </a:p>
        </p:txBody>
      </p:sp>
      <p:pic>
        <p:nvPicPr>
          <p:cNvPr id="3" name="Picture 2" descr="C:\Users\jb\Documents\Ang Share Folder\Anzac booklet\Web pics\ch 5 the charge.png"/>
          <p:cNvPicPr/>
          <p:nvPr/>
        </p:nvPicPr>
        <p:blipFill>
          <a:blip r:embed="rId3" cstate="print"/>
          <a:srcRect/>
          <a:stretch>
            <a:fillRect/>
          </a:stretch>
        </p:blipFill>
        <p:spPr bwMode="auto">
          <a:xfrm>
            <a:off x="611560" y="1628800"/>
            <a:ext cx="7992888" cy="3168352"/>
          </a:xfrm>
          <a:prstGeom prst="rect">
            <a:avLst/>
          </a:prstGeom>
          <a:noFill/>
          <a:ln w="9525">
            <a:noFill/>
            <a:miter lim="800000"/>
            <a:headEnd/>
            <a:tailEnd/>
          </a:ln>
        </p:spPr>
      </p:pic>
      <p:sp>
        <p:nvSpPr>
          <p:cNvPr id="4" name="TextBox 3"/>
          <p:cNvSpPr txBox="1"/>
          <p:nvPr/>
        </p:nvSpPr>
        <p:spPr>
          <a:xfrm>
            <a:off x="683568" y="5013176"/>
            <a:ext cx="7920880" cy="1077218"/>
          </a:xfrm>
          <a:prstGeom prst="rect">
            <a:avLst/>
          </a:prstGeom>
          <a:noFill/>
        </p:spPr>
        <p:txBody>
          <a:bodyPr wrap="square" rtlCol="0">
            <a:spAutoFit/>
          </a:bodyPr>
          <a:lstStyle/>
          <a:p>
            <a:r>
              <a:rPr lang="en-AU" sz="3200" dirty="0" smtClean="0">
                <a:solidFill>
                  <a:srgbClr val="0070C0"/>
                </a:solidFill>
              </a:rPr>
              <a:t>Light Horse troops normally dismounted then fought on foot.  At Beersheba they did not stop.</a:t>
            </a:r>
            <a:endParaRPr lang="en-AU" sz="3200"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solidFill>
                  <a:schemeClr val="accent2"/>
                </a:solidFill>
              </a:rPr>
              <a:t>Dummy horses to confuse aircraft</a:t>
            </a:r>
            <a:endParaRPr lang="en-AU" b="1" dirty="0">
              <a:solidFill>
                <a:schemeClr val="accent2"/>
              </a:solidFill>
            </a:endParaRPr>
          </a:p>
        </p:txBody>
      </p:sp>
      <p:pic>
        <p:nvPicPr>
          <p:cNvPr id="3" name="Picture 2" descr="C:\Users\jb\Documents\Ang Share Folder\Anzac booklet\Web pics\ch 8 dummy horses.jpg"/>
          <p:cNvPicPr/>
          <p:nvPr/>
        </p:nvPicPr>
        <p:blipFill>
          <a:blip r:embed="rId3" cstate="print"/>
          <a:srcRect/>
          <a:stretch>
            <a:fillRect/>
          </a:stretch>
        </p:blipFill>
        <p:spPr bwMode="auto">
          <a:xfrm>
            <a:off x="1115616" y="1844824"/>
            <a:ext cx="6264696" cy="424847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4800" b="1" dirty="0" smtClean="0">
                <a:solidFill>
                  <a:schemeClr val="accent2"/>
                </a:solidFill>
              </a:rPr>
              <a:t>Winning the battle</a:t>
            </a:r>
            <a:endParaRPr lang="en-AU" sz="4800" b="1" dirty="0">
              <a:solidFill>
                <a:schemeClr val="accent2"/>
              </a:solidFill>
            </a:endParaRPr>
          </a:p>
        </p:txBody>
      </p:sp>
      <p:sp>
        <p:nvSpPr>
          <p:cNvPr id="3" name="Content Placeholder 2"/>
          <p:cNvSpPr>
            <a:spLocks noGrp="1"/>
          </p:cNvSpPr>
          <p:nvPr>
            <p:ph sz="quarter" idx="1"/>
          </p:nvPr>
        </p:nvSpPr>
        <p:spPr/>
        <p:txBody>
          <a:bodyPr>
            <a:normAutofit lnSpcReduction="10000"/>
          </a:bodyPr>
          <a:lstStyle/>
          <a:p>
            <a:pPr>
              <a:buNone/>
            </a:pPr>
            <a:r>
              <a:rPr lang="en-AU" sz="4400" dirty="0" smtClean="0"/>
              <a:t>  </a:t>
            </a:r>
            <a:r>
              <a:rPr lang="en-AU" sz="4000" b="1" dirty="0" smtClean="0">
                <a:solidFill>
                  <a:srgbClr val="0070C0"/>
                </a:solidFill>
              </a:rPr>
              <a:t>Winning is not always about the greatest talent or the biggest army.  </a:t>
            </a:r>
          </a:p>
          <a:p>
            <a:pPr lvl="7">
              <a:buNone/>
            </a:pPr>
            <a:r>
              <a:rPr lang="en-AU" sz="3300" b="1" dirty="0" smtClean="0">
                <a:solidFill>
                  <a:srgbClr val="0070C0"/>
                </a:solidFill>
              </a:rPr>
              <a:t>  </a:t>
            </a:r>
            <a:r>
              <a:rPr lang="en-AU" sz="4000" b="1" dirty="0" smtClean="0">
                <a:solidFill>
                  <a:srgbClr val="0070C0"/>
                </a:solidFill>
              </a:rPr>
              <a:t>It takes ingenuity and strategy, then preparation and discipline to carry out the plan successfully.</a:t>
            </a:r>
          </a:p>
          <a:p>
            <a:endParaRPr lang="en-AU" dirty="0"/>
          </a:p>
        </p:txBody>
      </p:sp>
      <p:pic>
        <p:nvPicPr>
          <p:cNvPr id="4" name="Picture 3" descr="vision-strategy-plan.jpg"/>
          <p:cNvPicPr>
            <a:picLocks noChangeAspect="1"/>
          </p:cNvPicPr>
          <p:nvPr/>
        </p:nvPicPr>
        <p:blipFill>
          <a:blip r:embed="rId3" cstate="print"/>
          <a:stretch>
            <a:fillRect/>
          </a:stretch>
        </p:blipFill>
        <p:spPr>
          <a:xfrm>
            <a:off x="0" y="3068960"/>
            <a:ext cx="3327243" cy="2725779"/>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73</TotalTime>
  <Words>231</Words>
  <Application>Microsoft Office PowerPoint</Application>
  <PresentationFormat>On-screen Show (4:3)</PresentationFormat>
  <Paragraphs>30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Median</vt:lpstr>
      <vt:lpstr>Strategy in War</vt:lpstr>
      <vt:lpstr>Diversion tactics</vt:lpstr>
      <vt:lpstr>The drip or ‘pop off’ rifle</vt:lpstr>
      <vt:lpstr>Letter dropped</vt:lpstr>
      <vt:lpstr>Surprise – charge!</vt:lpstr>
      <vt:lpstr>Dummy horses to confuse aircraft</vt:lpstr>
      <vt:lpstr>Winning the battle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in War</dc:title>
  <dc:creator>Jill</dc:creator>
  <cp:lastModifiedBy>Jill</cp:lastModifiedBy>
  <cp:revision>2</cp:revision>
  <dcterms:created xsi:type="dcterms:W3CDTF">2017-01-09T11:03:51Z</dcterms:created>
  <dcterms:modified xsi:type="dcterms:W3CDTF">2017-02-14T12:07:27Z</dcterms:modified>
</cp:coreProperties>
</file>